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antason Bold" charset="1" panose="00000000000000000000"/>
      <p:regular r:id="rId18"/>
    </p:embeddedFont>
    <p:embeddedFont>
      <p:font typeface="Anantason" charset="1" panose="00000000000000000000"/>
      <p:regular r:id="rId19"/>
    </p:embeddedFont>
    <p:embeddedFont>
      <p:font typeface="Chonburi" charset="1" panose="00000500000000000000"/>
      <p:regular r:id="rId20"/>
    </p:embeddedFont>
    <p:embeddedFont>
      <p:font typeface="Pridi Bold" charset="1" panose="00000800000000000000"/>
      <p:regular r:id="rId21"/>
    </p:embeddedFont>
    <p:embeddedFont>
      <p:font typeface="Anantason Semi-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jpeg" Type="http://schemas.openxmlformats.org/officeDocument/2006/relationships/image"/><Relationship Id="rId4" Target="../media/VAGodaG-ykM.mp4" Type="http://schemas.openxmlformats.org/officeDocument/2006/relationships/video"/><Relationship Id="rId5" Target="../media/VAGodaG-ykM.mp4" Type="http://schemas.microsoft.com/office/2007/relationships/media"/><Relationship Id="rId6" Target="../media/image33.jpeg" Type="http://schemas.openxmlformats.org/officeDocument/2006/relationships/image"/><Relationship Id="rId7" Target="../media/VAGodeG_pL4.mp4" Type="http://schemas.openxmlformats.org/officeDocument/2006/relationships/video"/><Relationship Id="rId8" Target="../media/VAGodeG_pL4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jpeg" Type="http://schemas.openxmlformats.org/officeDocument/2006/relationships/image"/><Relationship Id="rId6" Target="../media/VAGodRGy-HE.mp4" Type="http://schemas.openxmlformats.org/officeDocument/2006/relationships/video"/><Relationship Id="rId7" Target="../media/VAGodRGy-HE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VAGodP9puWs.mp4" Type="http://schemas.openxmlformats.org/officeDocument/2006/relationships/video"/><Relationship Id="rId5" Target="../media/VAGodP9puWs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VAGodUweUGg.mp4" Type="http://schemas.openxmlformats.org/officeDocument/2006/relationships/video"/><Relationship Id="rId5" Target="../media/VAGodUweUGg.mp4" Type="http://schemas.microsoft.com/office/2007/relationships/media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38040">
            <a:off x="-1927597" y="5684867"/>
            <a:ext cx="10832206" cy="11426072"/>
            <a:chOff x="0" y="0"/>
            <a:chExt cx="812800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E4C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87403" y="-325713"/>
            <a:ext cx="10832206" cy="11426072"/>
            <a:chOff x="0" y="0"/>
            <a:chExt cx="812800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-1500709" y="0"/>
            <a:ext cx="6002317" cy="5217736"/>
          </a:xfrm>
          <a:custGeom>
            <a:avLst/>
            <a:gdLst/>
            <a:ahLst/>
            <a:cxnLst/>
            <a:rect r="r" b="b" t="t" l="l"/>
            <a:pathLst>
              <a:path h="5217736" w="6002317">
                <a:moveTo>
                  <a:pt x="6002317" y="0"/>
                </a:moveTo>
                <a:lnTo>
                  <a:pt x="0" y="0"/>
                </a:lnTo>
                <a:lnTo>
                  <a:pt x="0" y="5217736"/>
                </a:lnTo>
                <a:lnTo>
                  <a:pt x="6002317" y="5217736"/>
                </a:lnTo>
                <a:lnTo>
                  <a:pt x="60023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488482" y="6308228"/>
            <a:ext cx="4697230" cy="46972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28000" y="5716901"/>
            <a:ext cx="9845219" cy="185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5428" spc="-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หุ้น TSLA80</a:t>
            </a:r>
          </a:p>
          <a:p>
            <a:pPr algn="l">
              <a:lnSpc>
                <a:spcPts val="7436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171893" y="2824296"/>
            <a:ext cx="8015610" cy="6967866"/>
          </a:xfrm>
          <a:custGeom>
            <a:avLst/>
            <a:gdLst/>
            <a:ahLst/>
            <a:cxnLst/>
            <a:rect r="r" b="b" t="t" l="l"/>
            <a:pathLst>
              <a:path h="6967866" w="8015610">
                <a:moveTo>
                  <a:pt x="0" y="0"/>
                </a:moveTo>
                <a:lnTo>
                  <a:pt x="8015610" y="0"/>
                </a:lnTo>
                <a:lnTo>
                  <a:pt x="8015610" y="6967865"/>
                </a:lnTo>
                <a:lnTo>
                  <a:pt x="0" y="696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95674" y="2404183"/>
            <a:ext cx="5049129" cy="50491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9587" b="-3025"/>
              </a:stretch>
            </a:blipFill>
            <a:ln w="38100" cap="sq">
              <a:solidFill>
                <a:srgbClr val="6E4C2D"/>
              </a:solidFill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626515" y="449990"/>
            <a:ext cx="1265569" cy="1157421"/>
          </a:xfrm>
          <a:custGeom>
            <a:avLst/>
            <a:gdLst/>
            <a:ahLst/>
            <a:cxnLst/>
            <a:rect r="r" b="b" t="t" l="l"/>
            <a:pathLst>
              <a:path h="1157421" w="1265569">
                <a:moveTo>
                  <a:pt x="0" y="0"/>
                </a:moveTo>
                <a:lnTo>
                  <a:pt x="1265570" y="0"/>
                </a:lnTo>
                <a:lnTo>
                  <a:pt x="1265570" y="1157420"/>
                </a:lnTo>
                <a:lnTo>
                  <a:pt x="0" y="115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14081" y="3435294"/>
            <a:ext cx="8562975" cy="121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06"/>
              </a:lnSpc>
            </a:pPr>
            <a:r>
              <a:rPr lang="en-US" sz="10123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งานนำเสนอ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28000" y="7041629"/>
            <a:ext cx="7060483" cy="183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607">
                <a:solidFill>
                  <a:srgbClr val="6E4C2D"/>
                </a:solidFill>
                <a:latin typeface="Anantason"/>
                <a:ea typeface="Anantason"/>
                <a:cs typeface="Anantason"/>
                <a:sym typeface="Anantason"/>
              </a:rPr>
              <a:t>นำเสนอโดย นาย รัชพล ลองซุม</a:t>
            </a:r>
          </a:p>
          <a:p>
            <a:pPr algn="l">
              <a:lnSpc>
                <a:spcPts val="4942"/>
              </a:lnSpc>
            </a:pPr>
            <a:r>
              <a:rPr lang="en-US" sz="3607">
                <a:solidFill>
                  <a:srgbClr val="6E4C2D"/>
                </a:solidFill>
                <a:latin typeface="Anantason"/>
                <a:ea typeface="Anantason"/>
                <a:cs typeface="Anantason"/>
                <a:sym typeface="Anantason"/>
              </a:rPr>
              <a:t>2311310862 CE ปีที่ 2</a:t>
            </a:r>
          </a:p>
          <a:p>
            <a:pPr algn="l">
              <a:lnSpc>
                <a:spcPts val="494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428000" y="4939012"/>
            <a:ext cx="318766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รายวิชา: ENG-494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51236" y="-551308"/>
            <a:ext cx="16464304" cy="11886372"/>
            <a:chOff x="0" y="0"/>
            <a:chExt cx="1187566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7566" cy="857361"/>
            </a:xfrm>
            <a:custGeom>
              <a:avLst/>
              <a:gdLst/>
              <a:ahLst/>
              <a:cxnLst/>
              <a:rect r="r" b="b" t="t" l="l"/>
              <a:pathLst>
                <a:path h="857361" w="1187566">
                  <a:moveTo>
                    <a:pt x="203200" y="0"/>
                  </a:moveTo>
                  <a:lnTo>
                    <a:pt x="1187566" y="0"/>
                  </a:lnTo>
                  <a:lnTo>
                    <a:pt x="984366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84366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80727" y="-278783"/>
            <a:ext cx="16464304" cy="11886372"/>
            <a:chOff x="0" y="0"/>
            <a:chExt cx="1187566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7566" cy="857361"/>
            </a:xfrm>
            <a:custGeom>
              <a:avLst/>
              <a:gdLst/>
              <a:ahLst/>
              <a:cxnLst/>
              <a:rect r="r" b="b" t="t" l="l"/>
              <a:pathLst>
                <a:path h="857361" w="1187566">
                  <a:moveTo>
                    <a:pt x="203200" y="0"/>
                  </a:moveTo>
                  <a:lnTo>
                    <a:pt x="1187566" y="0"/>
                  </a:lnTo>
                  <a:lnTo>
                    <a:pt x="984366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84366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46767" y="851201"/>
            <a:ext cx="9852912" cy="49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4250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ปัญหาที่พบเจอ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-1107756" y="-2907545"/>
            <a:ext cx="7519379" cy="6536498"/>
          </a:xfrm>
          <a:custGeom>
            <a:avLst/>
            <a:gdLst/>
            <a:ahLst/>
            <a:cxnLst/>
            <a:rect r="r" b="b" t="t" l="l"/>
            <a:pathLst>
              <a:path h="6536498" w="7519379">
                <a:moveTo>
                  <a:pt x="0" y="0"/>
                </a:moveTo>
                <a:lnTo>
                  <a:pt x="7519379" y="0"/>
                </a:lnTo>
                <a:lnTo>
                  <a:pt x="7519379" y="6536498"/>
                </a:lnTo>
                <a:lnTo>
                  <a:pt x="0" y="6536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204435" y="7243776"/>
            <a:ext cx="4091287" cy="409128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4C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593548" y="1754893"/>
            <a:ext cx="8087179" cy="2365500"/>
          </a:xfrm>
          <a:custGeom>
            <a:avLst/>
            <a:gdLst/>
            <a:ahLst/>
            <a:cxnLst/>
            <a:rect r="r" b="b" t="t" l="l"/>
            <a:pathLst>
              <a:path h="2365500" w="8087179">
                <a:moveTo>
                  <a:pt x="0" y="0"/>
                </a:moveTo>
                <a:lnTo>
                  <a:pt x="8087179" y="0"/>
                </a:lnTo>
                <a:lnTo>
                  <a:pt x="8087179" y="2365500"/>
                </a:lnTo>
                <a:lnTo>
                  <a:pt x="0" y="236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96266" y="6389238"/>
            <a:ext cx="4368637" cy="1092159"/>
          </a:xfrm>
          <a:custGeom>
            <a:avLst/>
            <a:gdLst/>
            <a:ahLst/>
            <a:cxnLst/>
            <a:rect r="r" b="b" t="t" l="l"/>
            <a:pathLst>
              <a:path h="1092159" w="4368637">
                <a:moveTo>
                  <a:pt x="0" y="0"/>
                </a:moveTo>
                <a:lnTo>
                  <a:pt x="4368637" y="0"/>
                </a:lnTo>
                <a:lnTo>
                  <a:pt x="4368637" y="1092159"/>
                </a:lnTo>
                <a:lnTo>
                  <a:pt x="0" y="109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03457" y="5626302"/>
            <a:ext cx="244804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❌ สาเหตุของปัญหา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98296" y="7746670"/>
            <a:ext cx="4587655" cy="73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5"/>
              </a:lnSpc>
              <a:spcBef>
                <a:spcPct val="0"/>
              </a:spcBef>
            </a:pPr>
            <a:r>
              <a:rPr lang="en-US" sz="1411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สา</a:t>
            </a:r>
            <a:r>
              <a:rPr lang="en-US" sz="1411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เหตุอาจเกิดจากการใช้ DataFrame หลัก (df) แทน df_6mo  ทำให้ไม่ได้อิงจากช่วงเวลาที่กำหนดทำให้เเสดงผลข้อมูลทั้งหมดมาเเทน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20183" y="4862546"/>
            <a:ext cx="6680478" cy="28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  <a:spcBef>
                <a:spcPct val="0"/>
              </a:spcBef>
            </a:pPr>
            <a:r>
              <a:rPr lang="en-US" sz="1688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📌 ถ้า ข้อมูล6เดือนย้อนหลัง เเสดงรายการข้อมูลเกินที่กำหนดไว้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8771" y="-1042696"/>
            <a:ext cx="17698916" cy="11886372"/>
            <a:chOff x="0" y="0"/>
            <a:chExt cx="1276618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618" cy="857361"/>
            </a:xfrm>
            <a:custGeom>
              <a:avLst/>
              <a:gdLst/>
              <a:ahLst/>
              <a:cxnLst/>
              <a:rect r="r" b="b" t="t" l="l"/>
              <a:pathLst>
                <a:path h="857361" w="1276618">
                  <a:moveTo>
                    <a:pt x="203200" y="0"/>
                  </a:moveTo>
                  <a:lnTo>
                    <a:pt x="1276618" y="0"/>
                  </a:lnTo>
                  <a:lnTo>
                    <a:pt x="1073418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1073418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37532" y="-800388"/>
            <a:ext cx="6305412" cy="11887776"/>
            <a:chOff x="0" y="0"/>
            <a:chExt cx="8407216" cy="15850368"/>
          </a:xfrm>
        </p:grpSpPr>
        <p:sp>
          <p:nvSpPr>
            <p:cNvPr name="Freeform 6" id="6"/>
            <p:cNvSpPr/>
            <p:nvPr/>
          </p:nvSpPr>
          <p:spPr>
            <a:xfrm flipH="true" flipV="false" rot="-5400000">
              <a:off x="-632088" y="632088"/>
              <a:ext cx="9671393" cy="8407216"/>
            </a:xfrm>
            <a:custGeom>
              <a:avLst/>
              <a:gdLst/>
              <a:ahLst/>
              <a:cxnLst/>
              <a:rect r="r" b="b" t="t" l="l"/>
              <a:pathLst>
                <a:path h="8407216" w="9671393">
                  <a:moveTo>
                    <a:pt x="9671393" y="0"/>
                  </a:moveTo>
                  <a:lnTo>
                    <a:pt x="0" y="0"/>
                  </a:lnTo>
                  <a:lnTo>
                    <a:pt x="0" y="8407217"/>
                  </a:lnTo>
                  <a:lnTo>
                    <a:pt x="9671393" y="8407217"/>
                  </a:lnTo>
                  <a:lnTo>
                    <a:pt x="9671393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400000">
              <a:off x="-632088" y="6811063"/>
              <a:ext cx="9671393" cy="8407216"/>
            </a:xfrm>
            <a:custGeom>
              <a:avLst/>
              <a:gdLst/>
              <a:ahLst/>
              <a:cxnLst/>
              <a:rect r="r" b="b" t="t" l="l"/>
              <a:pathLst>
                <a:path h="8407216" w="9671393">
                  <a:moveTo>
                    <a:pt x="0" y="0"/>
                  </a:moveTo>
                  <a:lnTo>
                    <a:pt x="9671393" y="0"/>
                  </a:lnTo>
                  <a:lnTo>
                    <a:pt x="9671393" y="8407216"/>
                  </a:lnTo>
                  <a:lnTo>
                    <a:pt x="0" y="8407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4883692" y="6147869"/>
              <a:ext cx="3523524" cy="352352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7A86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5965284" y="-1016944"/>
            <a:ext cx="3473981" cy="34739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4C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21594" y="5259039"/>
            <a:ext cx="4578399" cy="4578399"/>
          </a:xfrm>
          <a:prstGeom prst="rect">
            <a:avLst/>
          </a:prstGeom>
        </p:spPr>
      </p:pic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977752" y="5703469"/>
            <a:ext cx="4133969" cy="4133969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82792" y="673914"/>
            <a:ext cx="7392316" cy="96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3"/>
              </a:lnSpc>
            </a:pPr>
            <a:r>
              <a:rPr lang="en-US" sz="8061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ข้อเสนอเเนะ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82792" y="2843498"/>
            <a:ext cx="10188059" cy="112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9"/>
              </a:lnSpc>
            </a:pPr>
            <a:r>
              <a:rPr lang="en-US" sz="3099">
                <a:solidFill>
                  <a:srgbClr val="6E4C2D"/>
                </a:solidFill>
                <a:latin typeface="Anantason"/>
                <a:ea typeface="Anantason"/>
                <a:cs typeface="Anantason"/>
                <a:sym typeface="Anantason"/>
              </a:rPr>
              <a:t>“ควรตรวจสอบข้อมูลที่ลงครบถ้วนหรือไม่เเละการใช้การใช้ฟอร์แมต ฟอนต์ ที่ถูกต้องโค้ดสามารถรองรับการใช้งานได้ครับ”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3938" y="3469260"/>
            <a:ext cx="8782577" cy="144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32"/>
              </a:lnSpc>
            </a:pPr>
            <a:r>
              <a:rPr lang="en-US" sz="8451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ขอขอบคุณทุกท่าน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8232152" y="-884272"/>
            <a:ext cx="16464304" cy="11886372"/>
            <a:chOff x="0" y="0"/>
            <a:chExt cx="1187566" cy="857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566" cy="857361"/>
            </a:xfrm>
            <a:custGeom>
              <a:avLst/>
              <a:gdLst/>
              <a:ahLst/>
              <a:cxnLst/>
              <a:rect r="r" b="b" t="t" l="l"/>
              <a:pathLst>
                <a:path h="857361" w="1187566">
                  <a:moveTo>
                    <a:pt x="203200" y="0"/>
                  </a:moveTo>
                  <a:lnTo>
                    <a:pt x="1187566" y="0"/>
                  </a:lnTo>
                  <a:lnTo>
                    <a:pt x="984366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984366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-1113968" y="-2771760"/>
            <a:ext cx="8378247" cy="7283101"/>
          </a:xfrm>
          <a:custGeom>
            <a:avLst/>
            <a:gdLst/>
            <a:ahLst/>
            <a:cxnLst/>
            <a:rect r="r" b="b" t="t" l="l"/>
            <a:pathLst>
              <a:path h="7283101" w="8378247">
                <a:moveTo>
                  <a:pt x="0" y="0"/>
                </a:moveTo>
                <a:lnTo>
                  <a:pt x="8378248" y="0"/>
                </a:lnTo>
                <a:lnTo>
                  <a:pt x="8378248" y="7283101"/>
                </a:lnTo>
                <a:lnTo>
                  <a:pt x="0" y="7283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283352" y="7665166"/>
            <a:ext cx="3792591" cy="37925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4C2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-5400000">
            <a:off x="-6483206" y="7561414"/>
            <a:ext cx="10226746" cy="8889977"/>
          </a:xfrm>
          <a:custGeom>
            <a:avLst/>
            <a:gdLst/>
            <a:ahLst/>
            <a:cxnLst/>
            <a:rect r="r" b="b" t="t" l="l"/>
            <a:pathLst>
              <a:path h="8889977" w="10226746">
                <a:moveTo>
                  <a:pt x="10226746" y="8889978"/>
                </a:moveTo>
                <a:lnTo>
                  <a:pt x="0" y="8889978"/>
                </a:lnTo>
                <a:lnTo>
                  <a:pt x="0" y="0"/>
                </a:lnTo>
                <a:lnTo>
                  <a:pt x="10226746" y="0"/>
                </a:lnTo>
                <a:lnTo>
                  <a:pt x="10226746" y="8889978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26515" y="449990"/>
            <a:ext cx="1265569" cy="1157421"/>
          </a:xfrm>
          <a:custGeom>
            <a:avLst/>
            <a:gdLst/>
            <a:ahLst/>
            <a:cxnLst/>
            <a:rect r="r" b="b" t="t" l="l"/>
            <a:pathLst>
              <a:path h="1157421" w="1265569">
                <a:moveTo>
                  <a:pt x="0" y="0"/>
                </a:moveTo>
                <a:lnTo>
                  <a:pt x="1265570" y="0"/>
                </a:lnTo>
                <a:lnTo>
                  <a:pt x="1265570" y="1157420"/>
                </a:lnTo>
                <a:lnTo>
                  <a:pt x="0" y="1157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507639" y="5301372"/>
            <a:ext cx="4727588" cy="4727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76" y="562707"/>
            <a:ext cx="6307950" cy="5483419"/>
          </a:xfrm>
          <a:custGeom>
            <a:avLst/>
            <a:gdLst/>
            <a:ahLst/>
            <a:cxnLst/>
            <a:rect r="r" b="b" t="t" l="l"/>
            <a:pathLst>
              <a:path h="5483419" w="6307950">
                <a:moveTo>
                  <a:pt x="0" y="0"/>
                </a:moveTo>
                <a:lnTo>
                  <a:pt x="6307950" y="0"/>
                </a:lnTo>
                <a:lnTo>
                  <a:pt x="6307950" y="5483419"/>
                </a:lnTo>
                <a:lnTo>
                  <a:pt x="0" y="5483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16768" y="-1139072"/>
            <a:ext cx="10832206" cy="11426072"/>
            <a:chOff x="0" y="0"/>
            <a:chExt cx="812800" cy="857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1488144" y="6829806"/>
            <a:ext cx="4830122" cy="6149461"/>
          </a:xfrm>
          <a:custGeom>
            <a:avLst/>
            <a:gdLst/>
            <a:ahLst/>
            <a:cxnLst/>
            <a:rect r="r" b="b" t="t" l="l"/>
            <a:pathLst>
              <a:path h="6149461" w="4830122">
                <a:moveTo>
                  <a:pt x="4830122" y="0"/>
                </a:moveTo>
                <a:lnTo>
                  <a:pt x="0" y="0"/>
                </a:lnTo>
                <a:lnTo>
                  <a:pt x="0" y="6149461"/>
                </a:lnTo>
                <a:lnTo>
                  <a:pt x="4830122" y="6149461"/>
                </a:lnTo>
                <a:lnTo>
                  <a:pt x="48301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51482" y="4438459"/>
            <a:ext cx="1275685" cy="127568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D7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73129" y="4884612"/>
            <a:ext cx="8157511" cy="52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4451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ข้อมูลกราฟ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6605" y="2063165"/>
            <a:ext cx="8619728" cy="95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6"/>
              </a:lnSpc>
            </a:pPr>
            <a:r>
              <a:rPr lang="en-US" sz="797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หัวข้อการนำเสนอ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483591" y="5852769"/>
            <a:ext cx="1275685" cy="12756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D7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59276" y="7202975"/>
            <a:ext cx="1275685" cy="12756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D7A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06844" y="6270348"/>
            <a:ext cx="8157511" cy="52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4451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โค้ด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39527" y="7666759"/>
            <a:ext cx="8253568" cy="52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4451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ปัญหาที่พบเเละข้อเสนอเเนะ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41020" y="4836858"/>
            <a:ext cx="496610" cy="7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5898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73129" y="6268833"/>
            <a:ext cx="496610" cy="7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5898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35419" y="7595569"/>
            <a:ext cx="496610" cy="7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5898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69938" y="0"/>
            <a:ext cx="16464304" cy="11886372"/>
            <a:chOff x="0" y="0"/>
            <a:chExt cx="1187566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7566" cy="857361"/>
            </a:xfrm>
            <a:custGeom>
              <a:avLst/>
              <a:gdLst/>
              <a:ahLst/>
              <a:cxnLst/>
              <a:rect r="r" b="b" t="t" l="l"/>
              <a:pathLst>
                <a:path h="857361" w="1187566">
                  <a:moveTo>
                    <a:pt x="203200" y="0"/>
                  </a:moveTo>
                  <a:lnTo>
                    <a:pt x="1187566" y="0"/>
                  </a:lnTo>
                  <a:lnTo>
                    <a:pt x="984366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84366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7752" y="596308"/>
            <a:ext cx="3059783" cy="30597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-779523" y="6551623"/>
            <a:ext cx="8594116" cy="7470753"/>
          </a:xfrm>
          <a:custGeom>
            <a:avLst/>
            <a:gdLst/>
            <a:ahLst/>
            <a:cxnLst/>
            <a:rect r="r" b="b" t="t" l="l"/>
            <a:pathLst>
              <a:path h="7470753" w="8594116">
                <a:moveTo>
                  <a:pt x="0" y="0"/>
                </a:moveTo>
                <a:lnTo>
                  <a:pt x="8594116" y="0"/>
                </a:lnTo>
                <a:lnTo>
                  <a:pt x="8594116" y="7470754"/>
                </a:lnTo>
                <a:lnTo>
                  <a:pt x="0" y="747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6690" y="256901"/>
            <a:ext cx="10167600" cy="5134638"/>
          </a:xfrm>
          <a:custGeom>
            <a:avLst/>
            <a:gdLst/>
            <a:ahLst/>
            <a:cxnLst/>
            <a:rect r="r" b="b" t="t" l="l"/>
            <a:pathLst>
              <a:path h="5134638" w="10167600">
                <a:moveTo>
                  <a:pt x="0" y="0"/>
                </a:moveTo>
                <a:lnTo>
                  <a:pt x="10167600" y="0"/>
                </a:lnTo>
                <a:lnTo>
                  <a:pt x="10167600" y="5134638"/>
                </a:lnTo>
                <a:lnTo>
                  <a:pt x="0" y="5134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45619" y="685289"/>
            <a:ext cx="8558180" cy="94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2"/>
              </a:lnSpc>
            </a:pPr>
            <a:r>
              <a:rPr lang="en-US" sz="7898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กราฟ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0150" y="5678138"/>
            <a:ext cx="9782706" cy="117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73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1.จุดสูงสุด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2770297" y="2842469"/>
            <a:ext cx="1494476" cy="4475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177460" y="869331"/>
            <a:ext cx="1351608" cy="3187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4935685" y="4783625"/>
            <a:ext cx="1494476" cy="4475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723830" y="644245"/>
            <a:ext cx="609740" cy="40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0" b="true">
                <a:solidFill>
                  <a:srgbClr val="6E4C2D"/>
                </a:solidFill>
                <a:latin typeface="Pridi Bold"/>
                <a:ea typeface="Pridi Bold"/>
                <a:cs typeface="Pridi Bold"/>
                <a:sym typeface="Pridi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60557" y="3064920"/>
            <a:ext cx="609740" cy="40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0" b="true">
                <a:solidFill>
                  <a:srgbClr val="6E4C2D"/>
                </a:solidFill>
                <a:latin typeface="Pridi Bold"/>
                <a:ea typeface="Pridi Bold"/>
                <a:cs typeface="Pridi Bold"/>
                <a:sym typeface="Pridi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64773" y="5095875"/>
            <a:ext cx="609740" cy="40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0" b="true">
                <a:solidFill>
                  <a:srgbClr val="6E4C2D"/>
                </a:solidFill>
                <a:latin typeface="Pridi Bold"/>
                <a:ea typeface="Pridi Bold"/>
                <a:cs typeface="Pridi Bold"/>
                <a:sym typeface="Pridi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90150" y="8095561"/>
            <a:ext cx="3255469" cy="57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73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3.เส้นtrend 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90150" y="6809851"/>
            <a:ext cx="2700162" cy="57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73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2.จุดต่ำสุด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68731" y="8962806"/>
            <a:ext cx="564749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เป็นเส้นแนวโน้มที่คำนวณจากค่าเฉลี่ยทั้งหมด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→ แสดงว่าแนวโน้มราคา “ลดลง” ตลอดช่วงเวลา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5178" y="6324711"/>
            <a:ext cx="428732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ปลายปี 2024 (ราคาสูงกว่า 3.2 บาท)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15178" y="7557284"/>
            <a:ext cx="366879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E4C2D"/>
                </a:solidFill>
                <a:latin typeface="Chonburi"/>
                <a:ea typeface="Chonburi"/>
                <a:cs typeface="Chonburi"/>
                <a:sym typeface="Chonburi"/>
              </a:rPr>
              <a:t>มีนาคม 2025 (ต่ำกว่า 1.6 บาท)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907397">
            <a:off x="-3068297" y="6607709"/>
            <a:ext cx="9628005" cy="12177401"/>
            <a:chOff x="0" y="0"/>
            <a:chExt cx="812800" cy="1028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28021"/>
            </a:xfrm>
            <a:custGeom>
              <a:avLst/>
              <a:gdLst/>
              <a:ahLst/>
              <a:cxnLst/>
              <a:rect r="r" b="b" t="t" l="l"/>
              <a:pathLst>
                <a:path h="102802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028021"/>
                  </a:lnTo>
                  <a:lnTo>
                    <a:pt x="0" y="10280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E4C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1066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460299"/>
            <a:ext cx="11268581" cy="11886372"/>
            <a:chOff x="0" y="0"/>
            <a:chExt cx="812800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36184" y="7893514"/>
            <a:ext cx="7371471" cy="6407924"/>
          </a:xfrm>
          <a:custGeom>
            <a:avLst/>
            <a:gdLst/>
            <a:ahLst/>
            <a:cxnLst/>
            <a:rect r="r" b="b" t="t" l="l"/>
            <a:pathLst>
              <a:path h="6407924" w="7371471">
                <a:moveTo>
                  <a:pt x="0" y="0"/>
                </a:moveTo>
                <a:lnTo>
                  <a:pt x="7371471" y="0"/>
                </a:lnTo>
                <a:lnTo>
                  <a:pt x="7371471" y="6407923"/>
                </a:lnTo>
                <a:lnTo>
                  <a:pt x="0" y="640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0588" y="1511183"/>
            <a:ext cx="7197787" cy="7264634"/>
            <a:chOff x="0" y="0"/>
            <a:chExt cx="1983862" cy="20022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3862" cy="2002286"/>
            </a:xfrm>
            <a:custGeom>
              <a:avLst/>
              <a:gdLst/>
              <a:ahLst/>
              <a:cxnLst/>
              <a:rect r="r" b="b" t="t" l="l"/>
              <a:pathLst>
                <a:path h="2002286" w="1983862">
                  <a:moveTo>
                    <a:pt x="54855" y="0"/>
                  </a:moveTo>
                  <a:lnTo>
                    <a:pt x="1929006" y="0"/>
                  </a:lnTo>
                  <a:cubicBezTo>
                    <a:pt x="1943555" y="0"/>
                    <a:pt x="1957507" y="5779"/>
                    <a:pt x="1967795" y="16067"/>
                  </a:cubicBezTo>
                  <a:cubicBezTo>
                    <a:pt x="1978082" y="26354"/>
                    <a:pt x="1983862" y="40307"/>
                    <a:pt x="1983862" y="54855"/>
                  </a:cubicBezTo>
                  <a:lnTo>
                    <a:pt x="1983862" y="1947431"/>
                  </a:lnTo>
                  <a:cubicBezTo>
                    <a:pt x="1983862" y="1961979"/>
                    <a:pt x="1978082" y="1975932"/>
                    <a:pt x="1967795" y="1986219"/>
                  </a:cubicBezTo>
                  <a:cubicBezTo>
                    <a:pt x="1957507" y="1996507"/>
                    <a:pt x="1943555" y="2002286"/>
                    <a:pt x="1929006" y="2002286"/>
                  </a:cubicBezTo>
                  <a:lnTo>
                    <a:pt x="54855" y="2002286"/>
                  </a:lnTo>
                  <a:cubicBezTo>
                    <a:pt x="40307" y="2002286"/>
                    <a:pt x="26354" y="1996507"/>
                    <a:pt x="16067" y="1986219"/>
                  </a:cubicBezTo>
                  <a:cubicBezTo>
                    <a:pt x="5779" y="1975932"/>
                    <a:pt x="0" y="1961979"/>
                    <a:pt x="0" y="1947431"/>
                  </a:cubicBezTo>
                  <a:lnTo>
                    <a:pt x="0" y="54855"/>
                  </a:lnTo>
                  <a:cubicBezTo>
                    <a:pt x="0" y="40307"/>
                    <a:pt x="5779" y="26354"/>
                    <a:pt x="16067" y="16067"/>
                  </a:cubicBezTo>
                  <a:cubicBezTo>
                    <a:pt x="26354" y="5779"/>
                    <a:pt x="40307" y="0"/>
                    <a:pt x="548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29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83862" cy="204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45200" y="991597"/>
            <a:ext cx="4919960" cy="95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0"/>
              </a:lnSpc>
            </a:pPr>
            <a:r>
              <a:rPr lang="en-US" sz="578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วิเคราะห์ กราฟ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171999" y="-3992858"/>
            <a:ext cx="11268581" cy="11886372"/>
            <a:chOff x="0" y="0"/>
            <a:chExt cx="812800" cy="8573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D4A4">
                <a:alpha val="7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082519" y="2153017"/>
            <a:ext cx="7581849" cy="4909247"/>
          </a:xfrm>
          <a:custGeom>
            <a:avLst/>
            <a:gdLst/>
            <a:ahLst/>
            <a:cxnLst/>
            <a:rect r="r" b="b" t="t" l="l"/>
            <a:pathLst>
              <a:path h="4909247" w="7581849">
                <a:moveTo>
                  <a:pt x="0" y="0"/>
                </a:moveTo>
                <a:lnTo>
                  <a:pt x="7581849" y="0"/>
                </a:lnTo>
                <a:lnTo>
                  <a:pt x="7581849" y="4909248"/>
                </a:lnTo>
                <a:lnTo>
                  <a:pt x="0" y="490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90599" y="2562648"/>
            <a:ext cx="8642031" cy="19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8"/>
              </a:lnSpc>
            </a:pPr>
            <a:r>
              <a:rPr lang="en-US" sz="161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กราฟนี้แสดงราคาปิดของหุ้น Tesla (TSLA80) ย้อนหลัง 6 เดือน</a:t>
            </a:r>
          </a:p>
          <a:p>
            <a:pPr algn="just">
              <a:lnSpc>
                <a:spcPts val="2208"/>
              </a:lnSpc>
            </a:pPr>
            <a:r>
              <a:rPr lang="en-US" sz="161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จะเห็นว่ามีช่วงที่ราคาขึ้นสูงสุดประมาณปลายปี 2024 (จุดที่ 1)</a:t>
            </a:r>
          </a:p>
          <a:p>
            <a:pPr algn="just">
              <a:lnSpc>
                <a:spcPts val="2208"/>
              </a:lnSpc>
            </a:pPr>
            <a:r>
              <a:rPr lang="en-US" sz="161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หลังจากนั้นราคามีแนวโน้มลดลงต่อเนื่อง → แสดงว่าเริ่มเกิดแรงขายมากขึ้น</a:t>
            </a:r>
          </a:p>
          <a:p>
            <a:pPr algn="just">
              <a:lnSpc>
                <a:spcPts val="2208"/>
              </a:lnSpc>
            </a:pPr>
            <a:r>
              <a:rPr lang="en-US" sz="161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เส้นประสีส้มคือ "เส้นแนวโน้ม (Trend Line)" ซึ่งถูกวาดโดย Linear Regression</a:t>
            </a:r>
          </a:p>
          <a:p>
            <a:pPr algn="just">
              <a:lnSpc>
                <a:spcPts val="2208"/>
              </a:lnSpc>
            </a:pPr>
            <a:r>
              <a:rPr lang="en-US" sz="161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→ บอกว่าโดยรวมราคามีแนวโน้ม “ขาลง”</a:t>
            </a:r>
          </a:p>
          <a:p>
            <a:pPr algn="just">
              <a:lnSpc>
                <a:spcPts val="2208"/>
              </a:lnSpc>
            </a:pPr>
            <a:r>
              <a:rPr lang="en-US" sz="161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จุดต่ำสุดเกิดในช่วงเดือนมีนาคม 2025 (จุดที่ 3) ก่อนราคาจะเริ่มฟื้นตัวเล็กน้อย</a:t>
            </a:r>
          </a:p>
          <a:p>
            <a:pPr algn="just">
              <a:lnSpc>
                <a:spcPts val="220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49888" y="5360987"/>
            <a:ext cx="9832630" cy="50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5"/>
              </a:lnSpc>
              <a:spcBef>
                <a:spcPct val="0"/>
              </a:spcBef>
            </a:pPr>
            <a:r>
              <a:rPr lang="en-US" sz="1461">
                <a:solidFill>
                  <a:srgbClr val="6E4C2D"/>
                </a:solidFill>
                <a:latin typeface="Anantason"/>
                <a:ea typeface="Anantason"/>
                <a:cs typeface="Anantason"/>
                <a:sym typeface="Anantason"/>
              </a:rPr>
              <a:t>“จากกราฟพบว่าราคาหุ้น Tesla มีจุดสูงสุดในช่วงปลายปี 2024 ก่อนจะลดลงอย่างต่อเนื่องจนถึงจุดต่ำสุดช่วงมีนาคม 2025 ซึ่งสอดคล้องกับเส้นเทรนด์ไลน์สีส้มที่แสดงแนวโน้มราคาลดลงโดยเฉลี่ย”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878" y="1993228"/>
            <a:ext cx="10832206" cy="11426072"/>
            <a:chOff x="0" y="0"/>
            <a:chExt cx="812800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54450" y="-1139072"/>
            <a:ext cx="10832206" cy="11426072"/>
            <a:chOff x="0" y="0"/>
            <a:chExt cx="812800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448183" y="1720040"/>
            <a:ext cx="20928210" cy="8951802"/>
            <a:chOff x="0" y="0"/>
            <a:chExt cx="6244141" cy="2670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44141" cy="2670860"/>
            </a:xfrm>
            <a:custGeom>
              <a:avLst/>
              <a:gdLst/>
              <a:ahLst/>
              <a:cxnLst/>
              <a:rect r="r" b="b" t="t" l="l"/>
              <a:pathLst>
                <a:path h="2670860" w="6244141">
                  <a:moveTo>
                    <a:pt x="18866" y="0"/>
                  </a:moveTo>
                  <a:lnTo>
                    <a:pt x="6225275" y="0"/>
                  </a:lnTo>
                  <a:cubicBezTo>
                    <a:pt x="6235694" y="0"/>
                    <a:pt x="6244141" y="8447"/>
                    <a:pt x="6244141" y="18866"/>
                  </a:cubicBezTo>
                  <a:lnTo>
                    <a:pt x="6244141" y="2651993"/>
                  </a:lnTo>
                  <a:cubicBezTo>
                    <a:pt x="6244141" y="2662413"/>
                    <a:pt x="6235694" y="2670860"/>
                    <a:pt x="6225275" y="2670860"/>
                  </a:cubicBezTo>
                  <a:lnTo>
                    <a:pt x="18866" y="2670860"/>
                  </a:lnTo>
                  <a:cubicBezTo>
                    <a:pt x="8447" y="2670860"/>
                    <a:pt x="0" y="2662413"/>
                    <a:pt x="0" y="2651993"/>
                  </a:cubicBezTo>
                  <a:lnTo>
                    <a:pt x="0" y="18866"/>
                  </a:lnTo>
                  <a:cubicBezTo>
                    <a:pt x="0" y="8447"/>
                    <a:pt x="8447" y="0"/>
                    <a:pt x="1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4000"/>
                  </a:srgbClr>
                </a:gs>
                <a:gs pos="100000">
                  <a:srgbClr val="FFFFFF">
                    <a:alpha val="1856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244141" cy="2708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5400000">
            <a:off x="13055512" y="-1206932"/>
            <a:ext cx="6593634" cy="5731761"/>
          </a:xfrm>
          <a:custGeom>
            <a:avLst/>
            <a:gdLst/>
            <a:ahLst/>
            <a:cxnLst/>
            <a:rect r="r" b="b" t="t" l="l"/>
            <a:pathLst>
              <a:path h="5731761" w="6593634">
                <a:moveTo>
                  <a:pt x="6593634" y="0"/>
                </a:moveTo>
                <a:lnTo>
                  <a:pt x="0" y="0"/>
                </a:lnTo>
                <a:lnTo>
                  <a:pt x="0" y="5731761"/>
                </a:lnTo>
                <a:lnTo>
                  <a:pt x="6593634" y="5731761"/>
                </a:lnTo>
                <a:lnTo>
                  <a:pt x="65936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-1369436" y="-1145840"/>
            <a:ext cx="6593634" cy="5731761"/>
          </a:xfrm>
          <a:custGeom>
            <a:avLst/>
            <a:gdLst/>
            <a:ahLst/>
            <a:cxnLst/>
            <a:rect r="r" b="b" t="t" l="l"/>
            <a:pathLst>
              <a:path h="5731761" w="6593634">
                <a:moveTo>
                  <a:pt x="6593634" y="5731761"/>
                </a:moveTo>
                <a:lnTo>
                  <a:pt x="0" y="5731761"/>
                </a:lnTo>
                <a:lnTo>
                  <a:pt x="0" y="0"/>
                </a:lnTo>
                <a:lnTo>
                  <a:pt x="6593634" y="0"/>
                </a:lnTo>
                <a:lnTo>
                  <a:pt x="6593634" y="573176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4088" y="2395566"/>
            <a:ext cx="9272459" cy="5602379"/>
            <a:chOff x="0" y="0"/>
            <a:chExt cx="2442129" cy="14755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42129" cy="1475524"/>
            </a:xfrm>
            <a:custGeom>
              <a:avLst/>
              <a:gdLst/>
              <a:ahLst/>
              <a:cxnLst/>
              <a:rect r="r" b="b" t="t" l="l"/>
              <a:pathLst>
                <a:path h="1475524" w="2442129">
                  <a:moveTo>
                    <a:pt x="83494" y="0"/>
                  </a:moveTo>
                  <a:lnTo>
                    <a:pt x="2358635" y="0"/>
                  </a:lnTo>
                  <a:cubicBezTo>
                    <a:pt x="2380779" y="0"/>
                    <a:pt x="2402016" y="8797"/>
                    <a:pt x="2417674" y="24455"/>
                  </a:cubicBezTo>
                  <a:cubicBezTo>
                    <a:pt x="2433332" y="40113"/>
                    <a:pt x="2442129" y="61350"/>
                    <a:pt x="2442129" y="83494"/>
                  </a:cubicBezTo>
                  <a:lnTo>
                    <a:pt x="2442129" y="1392030"/>
                  </a:lnTo>
                  <a:cubicBezTo>
                    <a:pt x="2442129" y="1438142"/>
                    <a:pt x="2404748" y="1475524"/>
                    <a:pt x="2358635" y="1475524"/>
                  </a:cubicBezTo>
                  <a:lnTo>
                    <a:pt x="83494" y="1475524"/>
                  </a:lnTo>
                  <a:cubicBezTo>
                    <a:pt x="37381" y="1475524"/>
                    <a:pt x="0" y="1438142"/>
                    <a:pt x="0" y="1392030"/>
                  </a:cubicBezTo>
                  <a:lnTo>
                    <a:pt x="0" y="83494"/>
                  </a:lnTo>
                  <a:cubicBezTo>
                    <a:pt x="0" y="37381"/>
                    <a:pt x="37381" y="0"/>
                    <a:pt x="83494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442129" cy="151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740619" y="4955766"/>
            <a:ext cx="5205970" cy="520597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430318" y="298514"/>
            <a:ext cx="5092853" cy="97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4279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สรุปการลงทุนหุ้น TSLA80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0136" y="2996895"/>
            <a:ext cx="8896412" cy="404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ประเด็นรายละเอียด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แนวโน้มหลัก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ราคาเคลื่อนไหวเป็นแนวโน้มขาลง</a:t>
            </a: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(Downtrend) จากเส้นประสีส้ม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ราคาล่าสุด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มีการฟื้นตัวจากจุดต่ำสุด และกำลังมีแรงซื้อกลับเข้ามา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แรงซื้อขาย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ก่อนหน้านี้มีแรงขายต่อเนื่อง → แต่ช่วงหลังมีสัญญาณกลับตัว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สัญญาณลงทุน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ยังไม่เหมาะกับการลงทุนระยะยาวในตอนนี้ เพราะแนวโน้มใหญ่ยังลง แต่ถ้าเน้นระยะสั้นอาจ “เก็งกำไร” ได้จากการดีดตัวขึ้น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ข้อเสนอแนะ</a:t>
            </a:r>
          </a:p>
          <a:p>
            <a:pPr algn="just">
              <a:lnSpc>
                <a:spcPts val="2503"/>
              </a:lnSpc>
            </a:pPr>
            <a:r>
              <a:rPr lang="en-US" sz="182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ควรรอดูทิศทางชัดเจนกว่านี้ เช่น ราคาทะลุเส้นแนวโน้มขึ้นไปได้จึงน่าพิจารณาลงทุน</a:t>
            </a:r>
          </a:p>
          <a:p>
            <a:pPr algn="just">
              <a:lnSpc>
                <a:spcPts val="2503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2522" y="1028700"/>
            <a:ext cx="10832206" cy="11426072"/>
            <a:chOff x="0" y="0"/>
            <a:chExt cx="812800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54706" y="-645458"/>
            <a:ext cx="10832206" cy="11426072"/>
            <a:chOff x="0" y="0"/>
            <a:chExt cx="812800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40135" y="5381043"/>
            <a:ext cx="5895731" cy="5125082"/>
          </a:xfrm>
          <a:custGeom>
            <a:avLst/>
            <a:gdLst/>
            <a:ahLst/>
            <a:cxnLst/>
            <a:rect r="r" b="b" t="t" l="l"/>
            <a:pathLst>
              <a:path h="5125082" w="5895731">
                <a:moveTo>
                  <a:pt x="0" y="0"/>
                </a:moveTo>
                <a:lnTo>
                  <a:pt x="5895730" y="0"/>
                </a:lnTo>
                <a:lnTo>
                  <a:pt x="5895730" y="5125082"/>
                </a:lnTo>
                <a:lnTo>
                  <a:pt x="0" y="512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415815" y="1737915"/>
            <a:ext cx="5895731" cy="5125082"/>
          </a:xfrm>
          <a:custGeom>
            <a:avLst/>
            <a:gdLst/>
            <a:ahLst/>
            <a:cxnLst/>
            <a:rect r="r" b="b" t="t" l="l"/>
            <a:pathLst>
              <a:path h="5125082" w="5895731">
                <a:moveTo>
                  <a:pt x="5895730" y="0"/>
                </a:moveTo>
                <a:lnTo>
                  <a:pt x="0" y="0"/>
                </a:lnTo>
                <a:lnTo>
                  <a:pt x="0" y="5125082"/>
                </a:lnTo>
                <a:lnTo>
                  <a:pt x="5895730" y="5125082"/>
                </a:lnTo>
                <a:lnTo>
                  <a:pt x="589573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424737" y="1138834"/>
            <a:ext cx="5173548" cy="800880"/>
            <a:chOff x="0" y="0"/>
            <a:chExt cx="1362581" cy="2109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2581" cy="210931"/>
            </a:xfrm>
            <a:custGeom>
              <a:avLst/>
              <a:gdLst/>
              <a:ahLst/>
              <a:cxnLst/>
              <a:rect r="r" b="b" t="t" l="l"/>
              <a:pathLst>
                <a:path h="210931" w="1362581">
                  <a:moveTo>
                    <a:pt x="105466" y="0"/>
                  </a:moveTo>
                  <a:lnTo>
                    <a:pt x="1257115" y="0"/>
                  </a:lnTo>
                  <a:cubicBezTo>
                    <a:pt x="1285086" y="0"/>
                    <a:pt x="1311912" y="11112"/>
                    <a:pt x="1331690" y="30890"/>
                  </a:cubicBezTo>
                  <a:cubicBezTo>
                    <a:pt x="1351469" y="50669"/>
                    <a:pt x="1362581" y="77494"/>
                    <a:pt x="1362581" y="105466"/>
                  </a:cubicBezTo>
                  <a:lnTo>
                    <a:pt x="1362581" y="105466"/>
                  </a:lnTo>
                  <a:cubicBezTo>
                    <a:pt x="1362581" y="133437"/>
                    <a:pt x="1351469" y="160262"/>
                    <a:pt x="1331690" y="180041"/>
                  </a:cubicBezTo>
                  <a:cubicBezTo>
                    <a:pt x="1311912" y="199820"/>
                    <a:pt x="1285086" y="210931"/>
                    <a:pt x="1257115" y="210931"/>
                  </a:cubicBezTo>
                  <a:lnTo>
                    <a:pt x="105466" y="210931"/>
                  </a:lnTo>
                  <a:cubicBezTo>
                    <a:pt x="77494" y="210931"/>
                    <a:pt x="50669" y="199820"/>
                    <a:pt x="30890" y="180041"/>
                  </a:cubicBezTo>
                  <a:cubicBezTo>
                    <a:pt x="11112" y="160262"/>
                    <a:pt x="0" y="133437"/>
                    <a:pt x="0" y="105466"/>
                  </a:cubicBezTo>
                  <a:lnTo>
                    <a:pt x="0" y="105466"/>
                  </a:lnTo>
                  <a:cubicBezTo>
                    <a:pt x="0" y="77494"/>
                    <a:pt x="11112" y="50669"/>
                    <a:pt x="30890" y="30890"/>
                  </a:cubicBezTo>
                  <a:cubicBezTo>
                    <a:pt x="50669" y="11112"/>
                    <a:pt x="77494" y="0"/>
                    <a:pt x="105466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2581" cy="249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962" y="1282511"/>
            <a:ext cx="4985099" cy="847992"/>
            <a:chOff x="0" y="0"/>
            <a:chExt cx="1312948" cy="223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489017"/>
            <a:ext cx="4161572" cy="3167473"/>
          </a:xfrm>
          <a:custGeom>
            <a:avLst/>
            <a:gdLst/>
            <a:ahLst/>
            <a:cxnLst/>
            <a:rect r="r" b="b" t="t" l="l"/>
            <a:pathLst>
              <a:path h="3167473" w="4161572">
                <a:moveTo>
                  <a:pt x="0" y="0"/>
                </a:moveTo>
                <a:lnTo>
                  <a:pt x="4161572" y="0"/>
                </a:lnTo>
                <a:lnTo>
                  <a:pt x="4161572" y="3167473"/>
                </a:lnTo>
                <a:lnTo>
                  <a:pt x="0" y="316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94627" y="2177839"/>
            <a:ext cx="4216423" cy="1181800"/>
          </a:xfrm>
          <a:custGeom>
            <a:avLst/>
            <a:gdLst/>
            <a:ahLst/>
            <a:cxnLst/>
            <a:rect r="r" b="b" t="t" l="l"/>
            <a:pathLst>
              <a:path h="1181800" w="4216423">
                <a:moveTo>
                  <a:pt x="0" y="0"/>
                </a:moveTo>
                <a:lnTo>
                  <a:pt x="4216423" y="0"/>
                </a:lnTo>
                <a:lnTo>
                  <a:pt x="4216423" y="1181800"/>
                </a:lnTo>
                <a:lnTo>
                  <a:pt x="0" y="118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25972" y="6015005"/>
            <a:ext cx="4985099" cy="847992"/>
            <a:chOff x="0" y="0"/>
            <a:chExt cx="1312948" cy="2233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02953" y="7943584"/>
            <a:ext cx="4902041" cy="1868444"/>
          </a:xfrm>
          <a:custGeom>
            <a:avLst/>
            <a:gdLst/>
            <a:ahLst/>
            <a:cxnLst/>
            <a:rect r="r" b="b" t="t" l="l"/>
            <a:pathLst>
              <a:path h="1868444" w="4902041">
                <a:moveTo>
                  <a:pt x="0" y="0"/>
                </a:moveTo>
                <a:lnTo>
                  <a:pt x="4902040" y="0"/>
                </a:lnTo>
                <a:lnTo>
                  <a:pt x="4902040" y="1868444"/>
                </a:lnTo>
                <a:lnTo>
                  <a:pt x="0" y="1868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731294" y="5872537"/>
            <a:ext cx="4985099" cy="847992"/>
            <a:chOff x="0" y="0"/>
            <a:chExt cx="1312948" cy="22333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794627" y="6958654"/>
            <a:ext cx="4657556" cy="3111174"/>
          </a:xfrm>
          <a:custGeom>
            <a:avLst/>
            <a:gdLst/>
            <a:ahLst/>
            <a:cxnLst/>
            <a:rect r="r" b="b" t="t" l="l"/>
            <a:pathLst>
              <a:path h="3111174" w="4657556">
                <a:moveTo>
                  <a:pt x="0" y="0"/>
                </a:moveTo>
                <a:lnTo>
                  <a:pt x="4657557" y="0"/>
                </a:lnTo>
                <a:lnTo>
                  <a:pt x="4657557" y="3111174"/>
                </a:lnTo>
                <a:lnTo>
                  <a:pt x="0" y="3111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135750" y="317292"/>
            <a:ext cx="7361947" cy="58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836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มาดูstep การทำกัน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67199" y="1298946"/>
            <a:ext cx="7312413" cy="4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2: โหลด CSS ภายนอก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2050" y="1501174"/>
            <a:ext cx="5372943" cy="37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1: ตั้งค่าหน้าจอ Dashboard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2050" y="6258433"/>
            <a:ext cx="5372943" cy="32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9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3: ฟังก์ชันแปลงไฟล์ GIF เป็น base64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37372" y="6115965"/>
            <a:ext cx="5372943" cy="32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9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4: โหลดข้อมูลจาก Excel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2522" y="1028700"/>
            <a:ext cx="10832206" cy="11426072"/>
            <a:chOff x="0" y="0"/>
            <a:chExt cx="812800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54706" y="-645458"/>
            <a:ext cx="10832206" cy="11426072"/>
            <a:chOff x="0" y="0"/>
            <a:chExt cx="812800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40135" y="5381043"/>
            <a:ext cx="5895731" cy="5125082"/>
          </a:xfrm>
          <a:custGeom>
            <a:avLst/>
            <a:gdLst/>
            <a:ahLst/>
            <a:cxnLst/>
            <a:rect r="r" b="b" t="t" l="l"/>
            <a:pathLst>
              <a:path h="5125082" w="5895731">
                <a:moveTo>
                  <a:pt x="0" y="0"/>
                </a:moveTo>
                <a:lnTo>
                  <a:pt x="5895730" y="0"/>
                </a:lnTo>
                <a:lnTo>
                  <a:pt x="5895730" y="5125082"/>
                </a:lnTo>
                <a:lnTo>
                  <a:pt x="0" y="512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415815" y="1737915"/>
            <a:ext cx="5895731" cy="5125082"/>
          </a:xfrm>
          <a:custGeom>
            <a:avLst/>
            <a:gdLst/>
            <a:ahLst/>
            <a:cxnLst/>
            <a:rect r="r" b="b" t="t" l="l"/>
            <a:pathLst>
              <a:path h="5125082" w="5895731">
                <a:moveTo>
                  <a:pt x="5895730" y="0"/>
                </a:moveTo>
                <a:lnTo>
                  <a:pt x="0" y="0"/>
                </a:lnTo>
                <a:lnTo>
                  <a:pt x="0" y="5125082"/>
                </a:lnTo>
                <a:lnTo>
                  <a:pt x="5895730" y="5125082"/>
                </a:lnTo>
                <a:lnTo>
                  <a:pt x="589573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424737" y="1138834"/>
            <a:ext cx="5173548" cy="800880"/>
            <a:chOff x="0" y="0"/>
            <a:chExt cx="1362581" cy="2109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2581" cy="210931"/>
            </a:xfrm>
            <a:custGeom>
              <a:avLst/>
              <a:gdLst/>
              <a:ahLst/>
              <a:cxnLst/>
              <a:rect r="r" b="b" t="t" l="l"/>
              <a:pathLst>
                <a:path h="210931" w="1362581">
                  <a:moveTo>
                    <a:pt x="105466" y="0"/>
                  </a:moveTo>
                  <a:lnTo>
                    <a:pt x="1257115" y="0"/>
                  </a:lnTo>
                  <a:cubicBezTo>
                    <a:pt x="1285086" y="0"/>
                    <a:pt x="1311912" y="11112"/>
                    <a:pt x="1331690" y="30890"/>
                  </a:cubicBezTo>
                  <a:cubicBezTo>
                    <a:pt x="1351469" y="50669"/>
                    <a:pt x="1362581" y="77494"/>
                    <a:pt x="1362581" y="105466"/>
                  </a:cubicBezTo>
                  <a:lnTo>
                    <a:pt x="1362581" y="105466"/>
                  </a:lnTo>
                  <a:cubicBezTo>
                    <a:pt x="1362581" y="133437"/>
                    <a:pt x="1351469" y="160262"/>
                    <a:pt x="1331690" y="180041"/>
                  </a:cubicBezTo>
                  <a:cubicBezTo>
                    <a:pt x="1311912" y="199820"/>
                    <a:pt x="1285086" y="210931"/>
                    <a:pt x="1257115" y="210931"/>
                  </a:cubicBezTo>
                  <a:lnTo>
                    <a:pt x="105466" y="210931"/>
                  </a:lnTo>
                  <a:cubicBezTo>
                    <a:pt x="77494" y="210931"/>
                    <a:pt x="50669" y="199820"/>
                    <a:pt x="30890" y="180041"/>
                  </a:cubicBezTo>
                  <a:cubicBezTo>
                    <a:pt x="11112" y="160262"/>
                    <a:pt x="0" y="133437"/>
                    <a:pt x="0" y="105466"/>
                  </a:cubicBezTo>
                  <a:lnTo>
                    <a:pt x="0" y="105466"/>
                  </a:lnTo>
                  <a:cubicBezTo>
                    <a:pt x="0" y="77494"/>
                    <a:pt x="11112" y="50669"/>
                    <a:pt x="30890" y="30890"/>
                  </a:cubicBezTo>
                  <a:cubicBezTo>
                    <a:pt x="50669" y="11112"/>
                    <a:pt x="77494" y="0"/>
                    <a:pt x="105466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2581" cy="249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962" y="1282511"/>
            <a:ext cx="4985099" cy="847992"/>
            <a:chOff x="0" y="0"/>
            <a:chExt cx="1312948" cy="223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5972" y="6015005"/>
            <a:ext cx="4985099" cy="847992"/>
            <a:chOff x="0" y="0"/>
            <a:chExt cx="1312948" cy="223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1294" y="5872537"/>
            <a:ext cx="4985099" cy="847992"/>
            <a:chOff x="0" y="0"/>
            <a:chExt cx="1312948" cy="2233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170338" y="1282511"/>
            <a:ext cx="3545087" cy="5156490"/>
          </a:xfrm>
          <a:custGeom>
            <a:avLst/>
            <a:gdLst/>
            <a:ahLst/>
            <a:cxnLst/>
            <a:rect r="r" b="b" t="t" l="l"/>
            <a:pathLst>
              <a:path h="5156490" w="3545087">
                <a:moveTo>
                  <a:pt x="0" y="0"/>
                </a:moveTo>
                <a:lnTo>
                  <a:pt x="3545087" y="0"/>
                </a:lnTo>
                <a:lnTo>
                  <a:pt x="3545087" y="5156490"/>
                </a:lnTo>
                <a:lnTo>
                  <a:pt x="0" y="5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424737" y="2177839"/>
            <a:ext cx="5832675" cy="2522863"/>
          </a:xfrm>
          <a:custGeom>
            <a:avLst/>
            <a:gdLst/>
            <a:ahLst/>
            <a:cxnLst/>
            <a:rect r="r" b="b" t="t" l="l"/>
            <a:pathLst>
              <a:path h="2522863" w="5832675">
                <a:moveTo>
                  <a:pt x="0" y="0"/>
                </a:moveTo>
                <a:lnTo>
                  <a:pt x="5832675" y="0"/>
                </a:lnTo>
                <a:lnTo>
                  <a:pt x="5832675" y="2522863"/>
                </a:lnTo>
                <a:lnTo>
                  <a:pt x="0" y="2522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700" y="7701197"/>
            <a:ext cx="6042875" cy="2139932"/>
          </a:xfrm>
          <a:custGeom>
            <a:avLst/>
            <a:gdLst/>
            <a:ahLst/>
            <a:cxnLst/>
            <a:rect r="r" b="b" t="t" l="l"/>
            <a:pathLst>
              <a:path h="2139932" w="6042875">
                <a:moveTo>
                  <a:pt x="0" y="0"/>
                </a:moveTo>
                <a:lnTo>
                  <a:pt x="6042875" y="0"/>
                </a:lnTo>
                <a:lnTo>
                  <a:pt x="6042875" y="2139932"/>
                </a:lnTo>
                <a:lnTo>
                  <a:pt x="0" y="213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19096" y="7168204"/>
            <a:ext cx="5608619" cy="2383663"/>
          </a:xfrm>
          <a:custGeom>
            <a:avLst/>
            <a:gdLst/>
            <a:ahLst/>
            <a:cxnLst/>
            <a:rect r="r" b="b" t="t" l="l"/>
            <a:pathLst>
              <a:path h="2383663" w="5608619">
                <a:moveTo>
                  <a:pt x="0" y="0"/>
                </a:moveTo>
                <a:lnTo>
                  <a:pt x="5608619" y="0"/>
                </a:lnTo>
                <a:lnTo>
                  <a:pt x="5608619" y="2383663"/>
                </a:lnTo>
                <a:lnTo>
                  <a:pt x="0" y="2383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135750" y="317292"/>
            <a:ext cx="7361947" cy="58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836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มาดูstep การทำกัน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67199" y="1298946"/>
            <a:ext cx="7312413" cy="4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6: แปลงข้อมูลตัวเลข &amp; เรียงวันที่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2050" y="1501174"/>
            <a:ext cx="5372943" cy="37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5: แปลงวันที่ไทย → วันที่สากล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2050" y="6258433"/>
            <a:ext cx="5372943" cy="32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9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7: กรองข้อมูลย้อนหลัง 6 เดือน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37372" y="6115965"/>
            <a:ext cx="5372943" cy="32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9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8: สร้าง Sidebar เมนู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2522" y="1028700"/>
            <a:ext cx="10832206" cy="11426072"/>
            <a:chOff x="0" y="0"/>
            <a:chExt cx="812800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54706" y="-645458"/>
            <a:ext cx="10832206" cy="11426072"/>
            <a:chOff x="0" y="0"/>
            <a:chExt cx="812800" cy="857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7361"/>
            </a:xfrm>
            <a:custGeom>
              <a:avLst/>
              <a:gdLst/>
              <a:ahLst/>
              <a:cxnLst/>
              <a:rect r="r" b="b" t="t" l="l"/>
              <a:pathLst>
                <a:path h="857361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40135" y="5381043"/>
            <a:ext cx="5895731" cy="5125082"/>
          </a:xfrm>
          <a:custGeom>
            <a:avLst/>
            <a:gdLst/>
            <a:ahLst/>
            <a:cxnLst/>
            <a:rect r="r" b="b" t="t" l="l"/>
            <a:pathLst>
              <a:path h="5125082" w="5895731">
                <a:moveTo>
                  <a:pt x="0" y="0"/>
                </a:moveTo>
                <a:lnTo>
                  <a:pt x="5895730" y="0"/>
                </a:lnTo>
                <a:lnTo>
                  <a:pt x="5895730" y="5125082"/>
                </a:lnTo>
                <a:lnTo>
                  <a:pt x="0" y="512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415815" y="1737915"/>
            <a:ext cx="5895731" cy="5125082"/>
          </a:xfrm>
          <a:custGeom>
            <a:avLst/>
            <a:gdLst/>
            <a:ahLst/>
            <a:cxnLst/>
            <a:rect r="r" b="b" t="t" l="l"/>
            <a:pathLst>
              <a:path h="5125082" w="5895731">
                <a:moveTo>
                  <a:pt x="5895730" y="0"/>
                </a:moveTo>
                <a:lnTo>
                  <a:pt x="0" y="0"/>
                </a:lnTo>
                <a:lnTo>
                  <a:pt x="0" y="5125082"/>
                </a:lnTo>
                <a:lnTo>
                  <a:pt x="5895730" y="5125082"/>
                </a:lnTo>
                <a:lnTo>
                  <a:pt x="589573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424737" y="1138834"/>
            <a:ext cx="5173548" cy="800880"/>
            <a:chOff x="0" y="0"/>
            <a:chExt cx="1362581" cy="2109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2581" cy="210931"/>
            </a:xfrm>
            <a:custGeom>
              <a:avLst/>
              <a:gdLst/>
              <a:ahLst/>
              <a:cxnLst/>
              <a:rect r="r" b="b" t="t" l="l"/>
              <a:pathLst>
                <a:path h="210931" w="1362581">
                  <a:moveTo>
                    <a:pt x="105466" y="0"/>
                  </a:moveTo>
                  <a:lnTo>
                    <a:pt x="1257115" y="0"/>
                  </a:lnTo>
                  <a:cubicBezTo>
                    <a:pt x="1285086" y="0"/>
                    <a:pt x="1311912" y="11112"/>
                    <a:pt x="1331690" y="30890"/>
                  </a:cubicBezTo>
                  <a:cubicBezTo>
                    <a:pt x="1351469" y="50669"/>
                    <a:pt x="1362581" y="77494"/>
                    <a:pt x="1362581" y="105466"/>
                  </a:cubicBezTo>
                  <a:lnTo>
                    <a:pt x="1362581" y="105466"/>
                  </a:lnTo>
                  <a:cubicBezTo>
                    <a:pt x="1362581" y="133437"/>
                    <a:pt x="1351469" y="160262"/>
                    <a:pt x="1331690" y="180041"/>
                  </a:cubicBezTo>
                  <a:cubicBezTo>
                    <a:pt x="1311912" y="199820"/>
                    <a:pt x="1285086" y="210931"/>
                    <a:pt x="1257115" y="210931"/>
                  </a:cubicBezTo>
                  <a:lnTo>
                    <a:pt x="105466" y="210931"/>
                  </a:lnTo>
                  <a:cubicBezTo>
                    <a:pt x="77494" y="210931"/>
                    <a:pt x="50669" y="199820"/>
                    <a:pt x="30890" y="180041"/>
                  </a:cubicBezTo>
                  <a:cubicBezTo>
                    <a:pt x="11112" y="160262"/>
                    <a:pt x="0" y="133437"/>
                    <a:pt x="0" y="105466"/>
                  </a:cubicBezTo>
                  <a:lnTo>
                    <a:pt x="0" y="105466"/>
                  </a:lnTo>
                  <a:cubicBezTo>
                    <a:pt x="0" y="77494"/>
                    <a:pt x="11112" y="50669"/>
                    <a:pt x="30890" y="30890"/>
                  </a:cubicBezTo>
                  <a:cubicBezTo>
                    <a:pt x="50669" y="11112"/>
                    <a:pt x="77494" y="0"/>
                    <a:pt x="105466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2581" cy="249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962" y="1282511"/>
            <a:ext cx="4985099" cy="847992"/>
            <a:chOff x="0" y="0"/>
            <a:chExt cx="1312948" cy="223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5972" y="6015005"/>
            <a:ext cx="4985099" cy="847992"/>
            <a:chOff x="0" y="0"/>
            <a:chExt cx="1312948" cy="223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322459" y="6317740"/>
            <a:ext cx="4985099" cy="847992"/>
            <a:chOff x="0" y="0"/>
            <a:chExt cx="1312948" cy="2233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2948" cy="223339"/>
            </a:xfrm>
            <a:custGeom>
              <a:avLst/>
              <a:gdLst/>
              <a:ahLst/>
              <a:cxnLst/>
              <a:rect r="r" b="b" t="t" l="l"/>
              <a:pathLst>
                <a:path h="223339" w="1312948">
                  <a:moveTo>
                    <a:pt x="111670" y="0"/>
                  </a:moveTo>
                  <a:lnTo>
                    <a:pt x="1201278" y="0"/>
                  </a:lnTo>
                  <a:cubicBezTo>
                    <a:pt x="1262952" y="0"/>
                    <a:pt x="1312948" y="49996"/>
                    <a:pt x="1312948" y="111670"/>
                  </a:cubicBezTo>
                  <a:lnTo>
                    <a:pt x="1312948" y="111670"/>
                  </a:lnTo>
                  <a:cubicBezTo>
                    <a:pt x="1312948" y="173343"/>
                    <a:pt x="1262952" y="223339"/>
                    <a:pt x="1201278" y="223339"/>
                  </a:cubicBezTo>
                  <a:lnTo>
                    <a:pt x="111670" y="223339"/>
                  </a:lnTo>
                  <a:cubicBezTo>
                    <a:pt x="49996" y="223339"/>
                    <a:pt x="0" y="173343"/>
                    <a:pt x="0" y="111670"/>
                  </a:cubicBezTo>
                  <a:lnTo>
                    <a:pt x="0" y="111670"/>
                  </a:lnTo>
                  <a:cubicBezTo>
                    <a:pt x="0" y="49996"/>
                    <a:pt x="49996" y="0"/>
                    <a:pt x="111670" y="0"/>
                  </a:cubicBezTo>
                  <a:close/>
                </a:path>
              </a:pathLst>
            </a:custGeom>
            <a:solidFill>
              <a:srgbClr val="DDBA8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12948" cy="26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293753" y="1177044"/>
            <a:ext cx="3326434" cy="6246824"/>
          </a:xfrm>
          <a:custGeom>
            <a:avLst/>
            <a:gdLst/>
            <a:ahLst/>
            <a:cxnLst/>
            <a:rect r="r" b="b" t="t" l="l"/>
            <a:pathLst>
              <a:path h="6246824" w="3326434">
                <a:moveTo>
                  <a:pt x="0" y="0"/>
                </a:moveTo>
                <a:lnTo>
                  <a:pt x="3326434" y="0"/>
                </a:lnTo>
                <a:lnTo>
                  <a:pt x="3326434" y="6246824"/>
                </a:lnTo>
                <a:lnTo>
                  <a:pt x="0" y="624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613186" y="2074480"/>
            <a:ext cx="4013895" cy="4350939"/>
          </a:xfrm>
          <a:custGeom>
            <a:avLst/>
            <a:gdLst/>
            <a:ahLst/>
            <a:cxnLst/>
            <a:rect r="r" b="b" t="t" l="l"/>
            <a:pathLst>
              <a:path h="4350939" w="4013895">
                <a:moveTo>
                  <a:pt x="0" y="0"/>
                </a:moveTo>
                <a:lnTo>
                  <a:pt x="4013895" y="0"/>
                </a:lnTo>
                <a:lnTo>
                  <a:pt x="4013895" y="4350939"/>
                </a:lnTo>
                <a:lnTo>
                  <a:pt x="0" y="4350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25972" y="7625861"/>
            <a:ext cx="6110095" cy="2182177"/>
          </a:xfrm>
          <a:custGeom>
            <a:avLst/>
            <a:gdLst/>
            <a:ahLst/>
            <a:cxnLst/>
            <a:rect r="r" b="b" t="t" l="l"/>
            <a:pathLst>
              <a:path h="2182177" w="6110095">
                <a:moveTo>
                  <a:pt x="0" y="0"/>
                </a:moveTo>
                <a:lnTo>
                  <a:pt x="6110095" y="0"/>
                </a:lnTo>
                <a:lnTo>
                  <a:pt x="6110095" y="2182177"/>
                </a:lnTo>
                <a:lnTo>
                  <a:pt x="0" y="2182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22461" y="7165732"/>
            <a:ext cx="3297681" cy="3570271"/>
          </a:xfrm>
          <a:custGeom>
            <a:avLst/>
            <a:gdLst/>
            <a:ahLst/>
            <a:cxnLst/>
            <a:rect r="r" b="b" t="t" l="l"/>
            <a:pathLst>
              <a:path h="3570271" w="3297681">
                <a:moveTo>
                  <a:pt x="0" y="0"/>
                </a:moveTo>
                <a:lnTo>
                  <a:pt x="3297681" y="0"/>
                </a:lnTo>
                <a:lnTo>
                  <a:pt x="3297681" y="3570271"/>
                </a:lnTo>
                <a:lnTo>
                  <a:pt x="0" y="3570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135750" y="317292"/>
            <a:ext cx="7361947" cy="58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836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มาดูstep การทำกัน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67199" y="1298946"/>
            <a:ext cx="7312413" cy="4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Step 10: สรุปข้อมูลสถิติ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2050" y="1501174"/>
            <a:ext cx="5372943" cy="30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18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9: แสดงกราฟราคาปิด + เส้นแนวโน้ม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2050" y="6258433"/>
            <a:ext cx="5372943" cy="32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9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Step 11: ข้อมูลดิบทั้งหมด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34615" y="6625444"/>
            <a:ext cx="5372943" cy="32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907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Step 12: แอนิเมชันการประมวลผล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88424" y="-1082522"/>
            <a:ext cx="16464304" cy="11886372"/>
            <a:chOff x="0" y="0"/>
            <a:chExt cx="1187566" cy="85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7566" cy="857361"/>
            </a:xfrm>
            <a:custGeom>
              <a:avLst/>
              <a:gdLst/>
              <a:ahLst/>
              <a:cxnLst/>
              <a:rect r="r" b="b" t="t" l="l"/>
              <a:pathLst>
                <a:path h="857361" w="1187566">
                  <a:moveTo>
                    <a:pt x="203200" y="0"/>
                  </a:moveTo>
                  <a:lnTo>
                    <a:pt x="1187566" y="0"/>
                  </a:lnTo>
                  <a:lnTo>
                    <a:pt x="984366" y="857361"/>
                  </a:lnTo>
                  <a:lnTo>
                    <a:pt x="0" y="8573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1DF">
                <a:alpha val="7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84366" cy="8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84396" y="7341077"/>
            <a:ext cx="7482632" cy="1254312"/>
            <a:chOff x="0" y="0"/>
            <a:chExt cx="1970734" cy="3303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0734" cy="330354"/>
            </a:xfrm>
            <a:custGeom>
              <a:avLst/>
              <a:gdLst/>
              <a:ahLst/>
              <a:cxnLst/>
              <a:rect r="r" b="b" t="t" l="l"/>
              <a:pathLst>
                <a:path h="330354" w="1970734">
                  <a:moveTo>
                    <a:pt x="103465" y="0"/>
                  </a:moveTo>
                  <a:lnTo>
                    <a:pt x="1867269" y="0"/>
                  </a:lnTo>
                  <a:cubicBezTo>
                    <a:pt x="1894710" y="0"/>
                    <a:pt x="1921027" y="10901"/>
                    <a:pt x="1940430" y="30304"/>
                  </a:cubicBezTo>
                  <a:cubicBezTo>
                    <a:pt x="1959834" y="49708"/>
                    <a:pt x="1970734" y="76025"/>
                    <a:pt x="1970734" y="103465"/>
                  </a:cubicBezTo>
                  <a:lnTo>
                    <a:pt x="1970734" y="226889"/>
                  </a:lnTo>
                  <a:cubicBezTo>
                    <a:pt x="1970734" y="284031"/>
                    <a:pt x="1924411" y="330354"/>
                    <a:pt x="1867269" y="330354"/>
                  </a:cubicBezTo>
                  <a:lnTo>
                    <a:pt x="103465" y="330354"/>
                  </a:lnTo>
                  <a:cubicBezTo>
                    <a:pt x="76025" y="330354"/>
                    <a:pt x="49708" y="319453"/>
                    <a:pt x="30304" y="300049"/>
                  </a:cubicBezTo>
                  <a:cubicBezTo>
                    <a:pt x="10901" y="280646"/>
                    <a:pt x="0" y="254329"/>
                    <a:pt x="0" y="226889"/>
                  </a:cubicBezTo>
                  <a:lnTo>
                    <a:pt x="0" y="103465"/>
                  </a:lnTo>
                  <a:cubicBezTo>
                    <a:pt x="0" y="76025"/>
                    <a:pt x="10901" y="49708"/>
                    <a:pt x="30304" y="30304"/>
                  </a:cubicBezTo>
                  <a:cubicBezTo>
                    <a:pt x="49708" y="10901"/>
                    <a:pt x="76025" y="0"/>
                    <a:pt x="103465" y="0"/>
                  </a:cubicBezTo>
                  <a:close/>
                </a:path>
              </a:pathLst>
            </a:custGeom>
            <a:solidFill>
              <a:srgbClr val="6E4C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0734" cy="368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769856"/>
            <a:ext cx="4129508" cy="4181616"/>
            <a:chOff x="0" y="0"/>
            <a:chExt cx="812800" cy="8230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3056"/>
            </a:xfrm>
            <a:custGeom>
              <a:avLst/>
              <a:gdLst/>
              <a:ahLst/>
              <a:cxnLst/>
              <a:rect r="r" b="b" t="t" l="l"/>
              <a:pathLst>
                <a:path h="823056" w="812800">
                  <a:moveTo>
                    <a:pt x="406400" y="0"/>
                  </a:moveTo>
                  <a:cubicBezTo>
                    <a:pt x="181951" y="0"/>
                    <a:pt x="0" y="184247"/>
                    <a:pt x="0" y="411528"/>
                  </a:cubicBezTo>
                  <a:cubicBezTo>
                    <a:pt x="0" y="638809"/>
                    <a:pt x="181951" y="823056"/>
                    <a:pt x="406400" y="823056"/>
                  </a:cubicBezTo>
                  <a:cubicBezTo>
                    <a:pt x="630849" y="823056"/>
                    <a:pt x="812800" y="638809"/>
                    <a:pt x="812800" y="411528"/>
                  </a:cubicBezTo>
                  <a:cubicBezTo>
                    <a:pt x="812800" y="18424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7507" t="0" r="-17507" b="0"/>
              </a:stretch>
            </a:blipFill>
            <a:ln w="47625" cap="sq">
              <a:solidFill>
                <a:srgbClr val="6E4C2D"/>
              </a:solidFill>
              <a:prstDash val="solid"/>
              <a:miter/>
            </a:ln>
          </p:spPr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0"/>
          <a:stretch>
            <a:fillRect/>
          </a:stretch>
        </p:blipFill>
        <p:spPr>
          <a:xfrm flipH="false" flipV="false" rot="0">
            <a:off x="9460014" y="129794"/>
            <a:ext cx="5900626" cy="3363357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7558129" y="239722"/>
            <a:ext cx="1157955" cy="991631"/>
          </a:xfrm>
          <a:custGeom>
            <a:avLst/>
            <a:gdLst/>
            <a:ahLst/>
            <a:cxnLst/>
            <a:rect r="r" b="b" t="t" l="l"/>
            <a:pathLst>
              <a:path h="991631" w="1157955">
                <a:moveTo>
                  <a:pt x="0" y="0"/>
                </a:moveTo>
                <a:lnTo>
                  <a:pt x="1157955" y="0"/>
                </a:lnTo>
                <a:lnTo>
                  <a:pt x="1157955" y="991631"/>
                </a:lnTo>
                <a:lnTo>
                  <a:pt x="0" y="991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98237" y="4042148"/>
            <a:ext cx="6212091" cy="3129341"/>
          </a:xfrm>
          <a:custGeom>
            <a:avLst/>
            <a:gdLst/>
            <a:ahLst/>
            <a:cxnLst/>
            <a:rect r="r" b="b" t="t" l="l"/>
            <a:pathLst>
              <a:path h="3129341" w="6212091">
                <a:moveTo>
                  <a:pt x="0" y="0"/>
                </a:moveTo>
                <a:lnTo>
                  <a:pt x="6212091" y="0"/>
                </a:lnTo>
                <a:lnTo>
                  <a:pt x="6212091" y="3129341"/>
                </a:lnTo>
                <a:lnTo>
                  <a:pt x="0" y="3129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89399" y="4493569"/>
            <a:ext cx="5342482" cy="2677919"/>
          </a:xfrm>
          <a:custGeom>
            <a:avLst/>
            <a:gdLst/>
            <a:ahLst/>
            <a:cxnLst/>
            <a:rect r="r" b="b" t="t" l="l"/>
            <a:pathLst>
              <a:path h="2677919" w="5342482">
                <a:moveTo>
                  <a:pt x="0" y="0"/>
                </a:moveTo>
                <a:lnTo>
                  <a:pt x="5342483" y="0"/>
                </a:lnTo>
                <a:lnTo>
                  <a:pt x="5342483" y="2677920"/>
                </a:lnTo>
                <a:lnTo>
                  <a:pt x="0" y="26779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31366" y="6595930"/>
            <a:ext cx="2772916" cy="3691070"/>
          </a:xfrm>
          <a:custGeom>
            <a:avLst/>
            <a:gdLst/>
            <a:ahLst/>
            <a:cxnLst/>
            <a:rect r="r" b="b" t="t" l="l"/>
            <a:pathLst>
              <a:path h="3691070" w="2772916">
                <a:moveTo>
                  <a:pt x="0" y="0"/>
                </a:moveTo>
                <a:lnTo>
                  <a:pt x="2772916" y="0"/>
                </a:lnTo>
                <a:lnTo>
                  <a:pt x="2772916" y="3691070"/>
                </a:lnTo>
                <a:lnTo>
                  <a:pt x="0" y="3691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88932" y="7101889"/>
            <a:ext cx="1657785" cy="2987000"/>
          </a:xfrm>
          <a:custGeom>
            <a:avLst/>
            <a:gdLst/>
            <a:ahLst/>
            <a:cxnLst/>
            <a:rect r="r" b="b" t="t" l="l"/>
            <a:pathLst>
              <a:path h="2987000" w="1657785">
                <a:moveTo>
                  <a:pt x="0" y="0"/>
                </a:moveTo>
                <a:lnTo>
                  <a:pt x="1657784" y="0"/>
                </a:lnTo>
                <a:lnTo>
                  <a:pt x="1657784" y="2987000"/>
                </a:lnTo>
                <a:lnTo>
                  <a:pt x="0" y="29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95091" y="7410529"/>
            <a:ext cx="4038583" cy="73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2"/>
              </a:lnSpc>
            </a:pPr>
            <a:r>
              <a:rPr lang="en-US" sz="3724" b="true">
                <a:solidFill>
                  <a:srgbClr val="FFF1DF"/>
                </a:solidFill>
                <a:latin typeface="Anantason Semi-Bold"/>
                <a:ea typeface="Anantason Semi-Bold"/>
                <a:cs typeface="Anantason Semi-Bold"/>
                <a:sym typeface="Anantason Semi-Bold"/>
              </a:rPr>
              <a:t>TSLA80  website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7399" y="230235"/>
            <a:ext cx="5633966" cy="11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7"/>
              </a:lnSpc>
            </a:pPr>
            <a:r>
              <a:rPr lang="en-US" sz="5809" b="true">
                <a:solidFill>
                  <a:srgbClr val="6E4C2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ผลลัพธ์ เว็ปไซต์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DAGoWM3VoDo</dc:identifier>
  <dcterms:modified xsi:type="dcterms:W3CDTF">2011-08-01T06:04:30Z</dcterms:modified>
  <cp:revision>1</cp:revision>
  <dc:title>สีน้ำตาล สีขาว ทางการ เรียบง่าย ธุรกิจ งานนำเสนอ พรีเซนเทชั่น</dc:title>
</cp:coreProperties>
</file>